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12192000" cy="6858000"/>
  <p:embeddedFontLst>
    <p:embeddedFont>
      <p:font typeface="Nanum Gothic" panose="020D0604000000000000" pitchFamily="34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algun Gothic" panose="020B0503020000020004" pitchFamily="34" charset="-127"/>
      <p:regular r:id="rId35"/>
      <p:bold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C6PrMFkcZq/rLboZGeE/vHhTo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710"/>
  </p:normalViewPr>
  <p:slideViewPr>
    <p:cSldViewPr snapToGrid="0">
      <p:cViewPr varScale="1">
        <p:scale>
          <a:sx n="144" d="100"/>
          <a:sy n="144" d="100"/>
        </p:scale>
        <p:origin x="216" y="24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/>
              <a:t>‹#›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2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3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4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4878323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4" extrusionOk="0">
                <a:moveTo>
                  <a:pt x="12192000" y="0"/>
                </a:moveTo>
                <a:lnTo>
                  <a:pt x="0" y="0"/>
                </a:lnTo>
                <a:lnTo>
                  <a:pt x="0" y="62483"/>
                </a:lnTo>
                <a:lnTo>
                  <a:pt x="12192000" y="62483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734568"/>
            <a:ext cx="12192000" cy="62865"/>
          </a:xfrm>
          <a:custGeom>
            <a:avLst/>
            <a:gdLst/>
            <a:ahLst/>
            <a:cxnLst/>
            <a:rect l="l" t="t" r="r" b="b"/>
            <a:pathLst>
              <a:path w="12192000" h="62865" extrusionOk="0">
                <a:moveTo>
                  <a:pt x="12192000" y="0"/>
                </a:moveTo>
                <a:lnTo>
                  <a:pt x="0" y="0"/>
                </a:lnTo>
                <a:lnTo>
                  <a:pt x="0" y="62484"/>
                </a:lnTo>
                <a:lnTo>
                  <a:pt x="12192000" y="62484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7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11361521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body" idx="1"/>
          </p:nvPr>
        </p:nvSpPr>
        <p:spPr>
          <a:xfrm>
            <a:off x="295757" y="3164782"/>
            <a:ext cx="11600484" cy="193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38100" lvl="1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38100" lvl="2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38100" lvl="3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8100" lvl="4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8100" lvl="5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8100" lvl="6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8100" lvl="7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38100" lvl="8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rgbClr val="76707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/>
          <p:nvPr/>
        </p:nvSpPr>
        <p:spPr>
          <a:xfrm>
            <a:off x="0" y="3587496"/>
            <a:ext cx="12192000" cy="386080"/>
          </a:xfrm>
          <a:custGeom>
            <a:avLst/>
            <a:gdLst/>
            <a:ahLst/>
            <a:cxnLst/>
            <a:rect l="l" t="t" r="r" b="b"/>
            <a:pathLst>
              <a:path w="12192000" h="386079" extrusionOk="0">
                <a:moveTo>
                  <a:pt x="12192000" y="0"/>
                </a:moveTo>
                <a:lnTo>
                  <a:pt x="0" y="0"/>
                </a:lnTo>
                <a:lnTo>
                  <a:pt x="0" y="385571"/>
                </a:lnTo>
                <a:lnTo>
                  <a:pt x="12192000" y="385571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5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1777110" y="3079426"/>
            <a:ext cx="1003389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Self-Supervised Learning for Anomaly Detection and Localization</a:t>
            </a:r>
            <a:endParaRPr/>
          </a:p>
        </p:txBody>
      </p:sp>
      <p:sp>
        <p:nvSpPr>
          <p:cNvPr id="51" name="Google Shape;51;p1"/>
          <p:cNvSpPr txBox="1"/>
          <p:nvPr/>
        </p:nvSpPr>
        <p:spPr>
          <a:xfrm>
            <a:off x="8123481" y="6100634"/>
            <a:ext cx="2871090" cy="7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127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algun Gothic"/>
                <a:ea typeface="Malgun Gothic"/>
                <a:cs typeface="Malgun Gothic"/>
                <a:sym typeface="Malgun Gothic"/>
              </a:rPr>
              <a:t>김지원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" lvl="0" indent="0" algn="r" rtl="0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GB" sz="1650" i="1">
                <a:latin typeface="Arial"/>
                <a:ea typeface="Arial"/>
                <a:cs typeface="Arial"/>
                <a:sym typeface="Arial"/>
              </a:rPr>
              <a:t>jeewonkim@g.seoultech.ac.kr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54429" y="6558280"/>
            <a:ext cx="114300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lgun Gothic"/>
                <a:ea typeface="Malgun Gothic"/>
                <a:cs typeface="Malgun Gothic"/>
                <a:sym typeface="Malgun Gothic"/>
              </a:rPr>
              <a:t>2023.01.30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" name="Google Shape;53;p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 txBox="1"/>
          <p:nvPr/>
        </p:nvSpPr>
        <p:spPr>
          <a:xfrm>
            <a:off x="1777110" y="3940315"/>
            <a:ext cx="8991600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Li, C. L., Sohn, K., Yoon, J., &amp; Pfister, T. (2021). Cutpaste: Self-supervised learning for anomaly detection and localization. In </a:t>
            </a:r>
            <a:r>
              <a:rPr lang="en-GB" sz="10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-GB" sz="10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(pp. 9664-9674).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Framework for Anomaly Detection</a:t>
            </a:r>
            <a:endParaRPr/>
          </a:p>
        </p:txBody>
      </p:sp>
      <p:sp>
        <p:nvSpPr>
          <p:cNvPr id="132" name="Google Shape;132;p10"/>
          <p:cNvSpPr txBox="1"/>
          <p:nvPr/>
        </p:nvSpPr>
        <p:spPr>
          <a:xfrm>
            <a:off x="415239" y="914400"/>
            <a:ext cx="98298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이미지 정상/이상 판단 방법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0"/>
          <p:cNvSpPr txBox="1"/>
          <p:nvPr/>
        </p:nvSpPr>
        <p:spPr>
          <a:xfrm>
            <a:off x="1143000" y="4043898"/>
            <a:ext cx="9906000" cy="2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8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>
                <a:latin typeface="Calibri"/>
                <a:ea typeface="Calibri"/>
                <a:cs typeface="Calibri"/>
                <a:sym typeface="Calibri"/>
              </a:rPr>
              <a:t>이미지 단위</a:t>
            </a:r>
            <a:endParaRPr sz="1400" b="1" u="sng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이미지 전체를 CNN 모델에 반영, GDE Anomaly Score를 통해 정상 데이터와의 차이 확인, GradCAM으로 시각화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단점 : 구체적인 Anomaly Region을 찾을 수 없음</a:t>
            </a:r>
            <a:endParaRPr sz="1400" u="sng">
              <a:latin typeface="Calibri"/>
              <a:ea typeface="Calibri"/>
              <a:cs typeface="Calibri"/>
              <a:sym typeface="Calibri"/>
            </a:endParaRPr>
          </a:p>
          <a:p>
            <a:pPr marL="0" lvl="8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latin typeface="Calibri"/>
              <a:ea typeface="Calibri"/>
              <a:cs typeface="Calibri"/>
              <a:sym typeface="Calibri"/>
            </a:endParaRPr>
          </a:p>
          <a:p>
            <a:pPr marL="0" lvl="8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>
                <a:latin typeface="Calibri"/>
                <a:ea typeface="Calibri"/>
                <a:cs typeface="Calibri"/>
                <a:sym typeface="Calibri"/>
              </a:rPr>
              <a:t>Patch 단위</a:t>
            </a:r>
            <a:endParaRPr sz="1400" b="1" u="sng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원본 이미지 crop 후 CNN 모델에 적용. 각 Patch마다의 GDE를 통한 Anomaly Score를 얻음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각 crop된 Patch에 stride를 주어 GDE로 Anomaly Score 계산 후 Gaussian Smoothing을 통해 Upsampling 수행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0" descr="Graphical user interface, diagram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1383225"/>
            <a:ext cx="5195509" cy="2286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 txBox="1"/>
          <p:nvPr/>
        </p:nvSpPr>
        <p:spPr>
          <a:xfrm>
            <a:off x="6712555" y="1781315"/>
            <a:ext cx="1871663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 단위</a:t>
            </a:r>
            <a:endParaRPr sz="1000" b="1" i="0">
              <a:solidFill>
                <a:srgbClr val="19523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0"/>
          <p:cNvSpPr txBox="1"/>
          <p:nvPr/>
        </p:nvSpPr>
        <p:spPr>
          <a:xfrm>
            <a:off x="6706947" y="2984641"/>
            <a:ext cx="1871663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Patch 단위</a:t>
            </a:r>
            <a:endParaRPr sz="1000" b="1" i="0">
              <a:solidFill>
                <a:srgbClr val="19523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5310" y="3040363"/>
            <a:ext cx="3325654" cy="371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0"/>
          <p:cNvSpPr txBox="1"/>
          <p:nvPr/>
        </p:nvSpPr>
        <p:spPr>
          <a:xfrm>
            <a:off x="8433878" y="2735342"/>
            <a:ext cx="2096724" cy="19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Patch </a:t>
            </a:r>
            <a:r>
              <a:rPr lang="en-GB" sz="1200" b="1" i="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단위</a:t>
            </a:r>
            <a:r>
              <a:rPr lang="en-GB" sz="1200" b="1" i="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Training Objective</a:t>
            </a:r>
            <a:endParaRPr sz="1200" b="1" i="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3509" y="2028433"/>
            <a:ext cx="3557463" cy="380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 txBox="1"/>
          <p:nvPr/>
        </p:nvSpPr>
        <p:spPr>
          <a:xfrm>
            <a:off x="8441777" y="1728850"/>
            <a:ext cx="2312719" cy="19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</a:t>
            </a:r>
            <a:r>
              <a:rPr lang="en-GB" sz="1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GB" sz="12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단위</a:t>
            </a:r>
            <a:r>
              <a:rPr lang="en-GB" sz="1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GB" sz="1200" b="1" i="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Training Objective</a:t>
            </a:r>
            <a:endParaRPr sz="1200" b="1" i="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Framework for Anomaly Detection</a:t>
            </a:r>
            <a:endParaRPr/>
          </a:p>
        </p:txBody>
      </p:sp>
      <p:sp>
        <p:nvSpPr>
          <p:cNvPr id="148" name="Google Shape;148;p11"/>
          <p:cNvSpPr txBox="1"/>
          <p:nvPr/>
        </p:nvSpPr>
        <p:spPr>
          <a:xfrm>
            <a:off x="415239" y="914400"/>
            <a:ext cx="982980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Similarity between CutPaste and real defects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 txBox="1"/>
          <p:nvPr/>
        </p:nvSpPr>
        <p:spPr>
          <a:xfrm>
            <a:off x="1143000" y="3739098"/>
            <a:ext cx="99060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8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 dirty="0">
                <a:latin typeface="Calibri"/>
                <a:ea typeface="Calibri"/>
                <a:cs typeface="Calibri"/>
                <a:sym typeface="Calibri"/>
              </a:rPr>
              <a:t>t-SNE</a:t>
            </a:r>
            <a:endParaRPr dirty="0"/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차원의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Dataset을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기존의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정보를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최대한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유지한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채로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차원의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그래프로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바꾸기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방법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차원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축소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방법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하나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8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u="sng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 dirty="0">
                <a:latin typeface="Calibri"/>
                <a:ea typeface="Calibri"/>
                <a:cs typeface="Calibri"/>
                <a:sym typeface="Calibri"/>
              </a:rPr>
              <a:t>Similarity between </a:t>
            </a:r>
            <a:r>
              <a:rPr lang="en-GB" sz="1400" b="1" u="sng" dirty="0" err="1">
                <a:latin typeface="Calibri"/>
                <a:ea typeface="Calibri"/>
                <a:cs typeface="Calibri"/>
                <a:sym typeface="Calibri"/>
              </a:rPr>
              <a:t>CutPaste</a:t>
            </a:r>
            <a:r>
              <a:rPr lang="en-GB" sz="1400" b="1" u="sng" dirty="0">
                <a:latin typeface="Calibri"/>
                <a:ea typeface="Calibri"/>
                <a:cs typeface="Calibri"/>
                <a:sym typeface="Calibri"/>
              </a:rPr>
              <a:t> and real defects</a:t>
            </a:r>
            <a:endParaRPr sz="1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CutPaste가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진짜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Anomaly와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비슷한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이미지를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만들어내지는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않음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(Anomaly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위에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overlap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되지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않음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하지만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이를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학습하는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과정에서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 u="sng" dirty="0" err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GB" sz="1400" b="1" u="sng" dirty="0" err="1">
                <a:latin typeface="Calibri"/>
                <a:ea typeface="Calibri"/>
                <a:cs typeface="Calibri"/>
                <a:sym typeface="Calibri"/>
              </a:rPr>
              <a:t>nomaly를</a:t>
            </a:r>
            <a:r>
              <a:rPr lang="en-GB" sz="1400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u="sng" dirty="0" err="1">
                <a:latin typeface="Calibri"/>
                <a:ea typeface="Calibri"/>
                <a:cs typeface="Calibri"/>
                <a:sym typeface="Calibri"/>
              </a:rPr>
              <a:t>잘</a:t>
            </a:r>
            <a:r>
              <a:rPr lang="en-GB" sz="1400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b="1" u="sng" dirty="0" err="1">
                <a:latin typeface="Calibri"/>
                <a:ea typeface="Calibri"/>
                <a:cs typeface="Calibri"/>
                <a:sym typeface="Calibri"/>
              </a:rPr>
              <a:t>일반화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1" descr="A picture containing text, screensho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1622001"/>
            <a:ext cx="7772400" cy="189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Related Work</a:t>
            </a:r>
            <a:endParaRPr sz="1800"/>
          </a:p>
        </p:txBody>
      </p:sp>
      <p:pic>
        <p:nvPicPr>
          <p:cNvPr id="157" name="Google Shape;157;p1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Work</a:t>
            </a:r>
            <a:endParaRPr/>
          </a:p>
        </p:txBody>
      </p:sp>
      <p:pic>
        <p:nvPicPr>
          <p:cNvPr id="164" name="Google Shape;164;p1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1905000"/>
            <a:ext cx="3635652" cy="320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3"/>
          <p:cNvSpPr/>
          <p:nvPr/>
        </p:nvSpPr>
        <p:spPr>
          <a:xfrm>
            <a:off x="1295400" y="1811351"/>
            <a:ext cx="1524000" cy="3392302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0" y="2819400"/>
            <a:ext cx="5334000" cy="131474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3"/>
          <p:cNvSpPr/>
          <p:nvPr/>
        </p:nvSpPr>
        <p:spPr>
          <a:xfrm>
            <a:off x="9829800" y="2362200"/>
            <a:ext cx="1447800" cy="2438400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69" name="Google Shape;169;p13"/>
          <p:cNvSpPr txBox="1"/>
          <p:nvPr/>
        </p:nvSpPr>
        <p:spPr>
          <a:xfrm>
            <a:off x="415239" y="914400"/>
            <a:ext cx="9829800" cy="4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Related Augmentation Methods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Experiments</a:t>
            </a:r>
            <a:endParaRPr sz="1800"/>
          </a:p>
        </p:txBody>
      </p:sp>
      <p:pic>
        <p:nvPicPr>
          <p:cNvPr id="175" name="Google Shape;175;p1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415239" y="914400"/>
            <a:ext cx="982980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7" t="1493" r="46" b="65672"/>
          <a:stretch/>
        </p:blipFill>
        <p:spPr>
          <a:xfrm>
            <a:off x="923454" y="1611168"/>
            <a:ext cx="3195873" cy="191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62" t="33297" r="-62" b="33867"/>
          <a:stretch/>
        </p:blipFill>
        <p:spPr>
          <a:xfrm>
            <a:off x="4119327" y="1567584"/>
            <a:ext cx="3198881" cy="191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176" t="65798" r="-1175" b="-127"/>
          <a:stretch/>
        </p:blipFill>
        <p:spPr>
          <a:xfrm>
            <a:off x="7315200" y="1524000"/>
            <a:ext cx="3198881" cy="200483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5"/>
          <p:cNvSpPr txBox="1"/>
          <p:nvPr/>
        </p:nvSpPr>
        <p:spPr>
          <a:xfrm>
            <a:off x="10629752" y="1884400"/>
            <a:ext cx="889890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Anomaly-Free</a:t>
            </a:r>
            <a:endParaRPr/>
          </a:p>
        </p:txBody>
      </p:sp>
      <p:sp>
        <p:nvSpPr>
          <p:cNvPr id="188" name="Google Shape;188;p15"/>
          <p:cNvSpPr txBox="1"/>
          <p:nvPr/>
        </p:nvSpPr>
        <p:spPr>
          <a:xfrm>
            <a:off x="10629752" y="2714427"/>
            <a:ext cx="889890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Anomalous</a:t>
            </a:r>
            <a:endParaRPr/>
          </a:p>
        </p:txBody>
      </p:sp>
      <p:sp>
        <p:nvSpPr>
          <p:cNvPr id="189" name="Google Shape;189;p15"/>
          <p:cNvSpPr txBox="1"/>
          <p:nvPr/>
        </p:nvSpPr>
        <p:spPr>
          <a:xfrm>
            <a:off x="1371600" y="4038600"/>
            <a:ext cx="5308303" cy="15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MVTec Anomaly Detection(MVTec AD) Dataset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5354개의 컬러 이미지 (object + texture)</a:t>
            </a:r>
            <a:endParaRPr/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구성 : 정상 이미지 + 결함 이미지(70 종류 이상의 결함)</a:t>
            </a:r>
            <a:endParaRPr/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Anomaly 에 대한 ground truth 제공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pic>
        <p:nvPicPr>
          <p:cNvPr id="196" name="Google Shape;196;p1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1701275"/>
            <a:ext cx="7772400" cy="363136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 txBox="1"/>
          <p:nvPr/>
        </p:nvSpPr>
        <p:spPr>
          <a:xfrm>
            <a:off x="762000" y="5488895"/>
            <a:ext cx="11651742" cy="108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평가 지표 : Image-level AUROC (mean and standard error)</a:t>
            </a:r>
            <a:endParaRPr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Backbone Model : Resnet18</a:t>
            </a:r>
            <a:endParaRPr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Ensemble : CutPaste(3-way) 로 학습한 5개의 모델 ensemble 결과</a:t>
            </a:r>
            <a:endParaRPr sz="1500"/>
          </a:p>
        </p:txBody>
      </p:sp>
      <p:sp>
        <p:nvSpPr>
          <p:cNvPr id="199" name="Google Shape;199;p16"/>
          <p:cNvSpPr/>
          <p:nvPr/>
        </p:nvSpPr>
        <p:spPr>
          <a:xfrm>
            <a:off x="9067800" y="1701275"/>
            <a:ext cx="1143000" cy="3631367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8915400" y="5488895"/>
            <a:ext cx="1447800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Performing Model</a:t>
            </a:r>
            <a:endParaRPr/>
          </a:p>
        </p:txBody>
      </p:sp>
      <p:sp>
        <p:nvSpPr>
          <p:cNvPr id="201" name="Google Shape;201;p16"/>
          <p:cNvSpPr txBox="1"/>
          <p:nvPr/>
        </p:nvSpPr>
        <p:spPr>
          <a:xfrm>
            <a:off x="3101899" y="1401259"/>
            <a:ext cx="914400" cy="31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 One-Class Classifier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4016299" y="1401259"/>
            <a:ext cx="762000" cy="31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Uninformed Student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4754138" y="1509890"/>
            <a:ext cx="762000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Patch-SVDD</a:t>
            </a:r>
            <a:endParaRPr/>
          </a:p>
        </p:txBody>
      </p:sp>
      <p:sp>
        <p:nvSpPr>
          <p:cNvPr id="204" name="Google Shape;204;p16"/>
          <p:cNvSpPr txBox="1"/>
          <p:nvPr/>
        </p:nvSpPr>
        <p:spPr>
          <a:xfrm>
            <a:off x="415239" y="914400"/>
            <a:ext cx="982980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이미지 단위 AUROC 결과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pic>
        <p:nvPicPr>
          <p:cNvPr id="211" name="Google Shape;211;p1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7"/>
          <p:cNvSpPr txBox="1"/>
          <p:nvPr/>
        </p:nvSpPr>
        <p:spPr>
          <a:xfrm>
            <a:off x="1066800" y="5869456"/>
            <a:ext cx="11651742" cy="39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평가 지표 : Pixel-wise AUROC (mean and standard error)</a:t>
            </a:r>
            <a:endParaRPr/>
          </a:p>
        </p:txBody>
      </p:sp>
      <p:sp>
        <p:nvSpPr>
          <p:cNvPr id="213" name="Google Shape;213;p17"/>
          <p:cNvSpPr txBox="1"/>
          <p:nvPr/>
        </p:nvSpPr>
        <p:spPr>
          <a:xfrm>
            <a:off x="6937917" y="5542237"/>
            <a:ext cx="1447800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Performing Model</a:t>
            </a:r>
            <a:endParaRPr/>
          </a:p>
        </p:txBody>
      </p:sp>
      <p:pic>
        <p:nvPicPr>
          <p:cNvPr id="214" name="Google Shape;214;p17" descr="A screenshot of a computer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6800" y="1043895"/>
            <a:ext cx="4978400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7"/>
          <p:cNvSpPr/>
          <p:nvPr/>
        </p:nvSpPr>
        <p:spPr>
          <a:xfrm>
            <a:off x="7086600" y="1613316"/>
            <a:ext cx="1295400" cy="3875579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16" name="Google Shape;216;p17"/>
          <p:cNvSpPr txBox="1"/>
          <p:nvPr/>
        </p:nvSpPr>
        <p:spPr>
          <a:xfrm>
            <a:off x="415239" y="914400"/>
            <a:ext cx="982980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Pixel 단위 AUROC 결과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pic>
        <p:nvPicPr>
          <p:cNvPr id="223" name="Google Shape;223;p1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/>
        </p:nvSpPr>
        <p:spPr>
          <a:xfrm>
            <a:off x="1066800" y="4953000"/>
            <a:ext cx="1165174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dirty="0" err="1"/>
              <a:t>이미지</a:t>
            </a:r>
            <a:r>
              <a:rPr lang="en-GB" sz="1500" dirty="0"/>
              <a:t> </a:t>
            </a:r>
            <a:r>
              <a:rPr lang="en-GB" sz="1500" dirty="0" err="1"/>
              <a:t>단위</a:t>
            </a:r>
            <a:r>
              <a:rPr lang="en-GB" sz="1500" dirty="0"/>
              <a:t> </a:t>
            </a:r>
            <a:r>
              <a:rPr lang="en-GB" sz="1500" dirty="0" err="1"/>
              <a:t>학습</a:t>
            </a:r>
            <a:r>
              <a:rPr lang="en-GB" sz="1500" dirty="0"/>
              <a:t> : Grad </a:t>
            </a:r>
            <a:r>
              <a:rPr lang="en-GB" sz="1500" dirty="0" err="1"/>
              <a:t>CAM을</a:t>
            </a:r>
            <a:r>
              <a:rPr lang="en-GB" sz="1500" dirty="0"/>
              <a:t> </a:t>
            </a:r>
            <a:r>
              <a:rPr lang="en-GB" sz="1500" dirty="0" err="1"/>
              <a:t>통해</a:t>
            </a:r>
            <a:r>
              <a:rPr lang="en-GB" sz="1500" dirty="0"/>
              <a:t> </a:t>
            </a:r>
            <a:r>
              <a:rPr lang="en-GB" sz="1500" dirty="0" err="1"/>
              <a:t>산출</a:t>
            </a:r>
            <a:endParaRPr sz="1500" dirty="0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dirty="0"/>
              <a:t>Patch </a:t>
            </a:r>
            <a:r>
              <a:rPr lang="en-GB" sz="1500" dirty="0" err="1"/>
              <a:t>단위</a:t>
            </a:r>
            <a:r>
              <a:rPr lang="en-GB" sz="1500" dirty="0"/>
              <a:t> </a:t>
            </a:r>
            <a:r>
              <a:rPr lang="en-GB" sz="1500" dirty="0" err="1"/>
              <a:t>학습</a:t>
            </a:r>
            <a:r>
              <a:rPr lang="en-GB" sz="1500" dirty="0"/>
              <a:t> : </a:t>
            </a:r>
            <a:r>
              <a:rPr lang="en-GB" sz="1500" dirty="0" err="1"/>
              <a:t>Patch별</a:t>
            </a:r>
            <a:r>
              <a:rPr lang="en-GB" sz="1500" dirty="0"/>
              <a:t> Patch Heatmap </a:t>
            </a:r>
            <a:r>
              <a:rPr lang="en-GB" sz="1500" dirty="0" err="1"/>
              <a:t>통해</a:t>
            </a:r>
            <a:r>
              <a:rPr lang="en-GB" sz="1500" dirty="0"/>
              <a:t> </a:t>
            </a:r>
            <a:r>
              <a:rPr lang="en-GB" sz="1500" dirty="0" err="1"/>
              <a:t>산출</a:t>
            </a:r>
            <a:endParaRPr sz="1500" dirty="0"/>
          </a:p>
        </p:txBody>
      </p:sp>
      <p:sp>
        <p:nvSpPr>
          <p:cNvPr id="225" name="Google Shape;225;p18"/>
          <p:cNvSpPr txBox="1"/>
          <p:nvPr/>
        </p:nvSpPr>
        <p:spPr>
          <a:xfrm>
            <a:off x="415239" y="914400"/>
            <a:ext cx="982980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시각화 결과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3600" y="1828800"/>
            <a:ext cx="7772400" cy="245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pic>
        <p:nvPicPr>
          <p:cNvPr id="233" name="Google Shape;233;p1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9"/>
          <p:cNvSpPr txBox="1"/>
          <p:nvPr/>
        </p:nvSpPr>
        <p:spPr>
          <a:xfrm>
            <a:off x="1066800" y="5644828"/>
            <a:ext cx="769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Pretrain : Pre-trained EfficientNet을 backbone으로 사용하여 score를 측정했을 때</a:t>
            </a:r>
            <a:endParaRPr sz="1500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Finetune : CutPaste로 Self-Supervised Learning을 학습한 다음 score를 측정했을 때</a:t>
            </a:r>
            <a:endParaRPr sz="1500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b="1" u="sng"/>
              <a:t>CutPaste로 Fine-Tuning, Level-7 feature를 사용했을 때 성능이 올라감</a:t>
            </a:r>
            <a:endParaRPr sz="1500" b="1" u="sng"/>
          </a:p>
        </p:txBody>
      </p:sp>
      <p:sp>
        <p:nvSpPr>
          <p:cNvPr id="235" name="Google Shape;235;p19"/>
          <p:cNvSpPr txBox="1"/>
          <p:nvPr/>
        </p:nvSpPr>
        <p:spPr>
          <a:xfrm>
            <a:off x="415239" y="914400"/>
            <a:ext cx="9829800" cy="4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CutPaste의 Fine-Tuning 효과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9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2175" y="1246258"/>
            <a:ext cx="3544313" cy="4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/>
          <p:nvPr/>
        </p:nvSpPr>
        <p:spPr>
          <a:xfrm>
            <a:off x="7010400" y="4908485"/>
            <a:ext cx="727329" cy="381000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5599031" y="4109545"/>
            <a:ext cx="990600" cy="1524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5599031" y="3483847"/>
            <a:ext cx="990600" cy="1524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6705600" y="5334000"/>
            <a:ext cx="1447800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Performing Model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1777110" y="4201795"/>
            <a:ext cx="4872355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Contents</a:t>
            </a:r>
            <a:endParaRPr sz="4000"/>
          </a:p>
        </p:txBody>
      </p:sp>
      <p:pic>
        <p:nvPicPr>
          <p:cNvPr id="60" name="Google Shape;60;p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Ablation Study</a:t>
            </a:r>
            <a:endParaRPr sz="1800"/>
          </a:p>
        </p:txBody>
      </p:sp>
      <p:pic>
        <p:nvPicPr>
          <p:cNvPr id="246" name="Google Shape;246;p2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pic>
        <p:nvPicPr>
          <p:cNvPr id="253" name="Google Shape;253;p2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/>
        </p:nvSpPr>
        <p:spPr>
          <a:xfrm>
            <a:off x="914400" y="5647616"/>
            <a:ext cx="11651742" cy="741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b="1" u="sng"/>
              <a:t>Fine-Grained Image(texture)에 대해 특히 더 높은 성능을 보임</a:t>
            </a:r>
            <a:endParaRPr sz="1500" b="1" u="sng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육안상 보아도 CutPaste 방식이 훨씬 자연스러운 anomal image를 만들어 냄</a:t>
            </a:r>
            <a:endParaRPr sz="1500"/>
          </a:p>
        </p:txBody>
      </p:sp>
      <p:sp>
        <p:nvSpPr>
          <p:cNvPr id="255" name="Google Shape;255;p21"/>
          <p:cNvSpPr txBox="1"/>
          <p:nvPr/>
        </p:nvSpPr>
        <p:spPr>
          <a:xfrm>
            <a:off x="415239" y="914400"/>
            <a:ext cx="982980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From Cutout to CutPaste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8265017" y="2764712"/>
            <a:ext cx="1447800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Performing Model</a:t>
            </a:r>
            <a:endParaRPr/>
          </a:p>
        </p:txBody>
      </p:sp>
      <p:pic>
        <p:nvPicPr>
          <p:cNvPr id="257" name="Google Shape;257;p21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7630" y="1716950"/>
            <a:ext cx="3536740" cy="370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7150294" y="2242995"/>
            <a:ext cx="914400" cy="1043433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Ablation Study</a:t>
            </a:r>
            <a:endParaRPr/>
          </a:p>
        </p:txBody>
      </p:sp>
      <p:pic>
        <p:nvPicPr>
          <p:cNvPr id="265" name="Google Shape;265;p2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/>
        </p:nvSpPr>
        <p:spPr>
          <a:xfrm>
            <a:off x="1066800" y="4312860"/>
            <a:ext cx="96774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dirty="0" err="1"/>
              <a:t>CutPaste</a:t>
            </a:r>
            <a:r>
              <a:rPr lang="en-GB" sz="1500" dirty="0"/>
              <a:t> : </a:t>
            </a:r>
            <a:r>
              <a:rPr lang="en-GB" sz="1500" dirty="0" err="1"/>
              <a:t>CutPaste</a:t>
            </a:r>
            <a:r>
              <a:rPr lang="en-GB" sz="1500" dirty="0"/>
              <a:t> </a:t>
            </a:r>
            <a:r>
              <a:rPr lang="en-GB" sz="1500" dirty="0" err="1"/>
              <a:t>학습</a:t>
            </a:r>
            <a:endParaRPr sz="1500" dirty="0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dirty="0" err="1"/>
              <a:t>CutPaste</a:t>
            </a:r>
            <a:r>
              <a:rPr lang="en-GB" sz="1500" dirty="0"/>
              <a:t> (scar) : </a:t>
            </a:r>
            <a:r>
              <a:rPr lang="en-GB" sz="1500" dirty="0" err="1"/>
              <a:t>CutPaste</a:t>
            </a:r>
            <a:r>
              <a:rPr lang="en-GB" sz="1500" dirty="0"/>
              <a:t>(scar) </a:t>
            </a:r>
            <a:r>
              <a:rPr lang="en-GB" sz="1500" dirty="0" err="1"/>
              <a:t>학습</a:t>
            </a:r>
            <a:endParaRPr sz="1500" dirty="0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dirty="0"/>
              <a:t>Binary (Union) : Normal / </a:t>
            </a:r>
            <a:r>
              <a:rPr lang="en-GB" sz="1500" dirty="0" err="1"/>
              <a:t>CutPaste</a:t>
            </a:r>
            <a:r>
              <a:rPr lang="en-GB" sz="1500" dirty="0"/>
              <a:t> + </a:t>
            </a:r>
            <a:r>
              <a:rPr lang="en-GB" sz="1500" dirty="0" err="1"/>
              <a:t>CutPaste</a:t>
            </a:r>
            <a:r>
              <a:rPr lang="en-GB" sz="1500" dirty="0"/>
              <a:t>(scar) </a:t>
            </a:r>
            <a:r>
              <a:rPr lang="en-GB" sz="1500" dirty="0" err="1"/>
              <a:t>를</a:t>
            </a:r>
            <a:r>
              <a:rPr lang="en-GB" sz="1500" dirty="0"/>
              <a:t> </a:t>
            </a:r>
            <a:r>
              <a:rPr lang="en-GB" sz="1500" dirty="0" err="1"/>
              <a:t>Binary로</a:t>
            </a:r>
            <a:r>
              <a:rPr lang="en-GB" sz="1500" dirty="0"/>
              <a:t> </a:t>
            </a:r>
            <a:r>
              <a:rPr lang="en-GB" sz="1500" dirty="0" err="1"/>
              <a:t>구분하도록</a:t>
            </a:r>
            <a:r>
              <a:rPr lang="en-GB" sz="1500" dirty="0"/>
              <a:t> </a:t>
            </a:r>
            <a:r>
              <a:rPr lang="en-GB" sz="1500" dirty="0" err="1"/>
              <a:t>학습</a:t>
            </a:r>
            <a:endParaRPr sz="1500" dirty="0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dirty="0"/>
              <a:t>3 – Way : Normal / </a:t>
            </a:r>
            <a:r>
              <a:rPr lang="en-GB" sz="1500" dirty="0" err="1"/>
              <a:t>CutPaste</a:t>
            </a:r>
            <a:r>
              <a:rPr lang="en-GB" sz="1500" dirty="0"/>
              <a:t> / </a:t>
            </a:r>
            <a:r>
              <a:rPr lang="en-GB" sz="1500" dirty="0" err="1"/>
              <a:t>CutPaste</a:t>
            </a:r>
            <a:r>
              <a:rPr lang="en-GB" sz="1500" dirty="0"/>
              <a:t>(scar) </a:t>
            </a:r>
            <a:r>
              <a:rPr lang="en-GB" sz="1500" dirty="0" err="1"/>
              <a:t>를</a:t>
            </a:r>
            <a:r>
              <a:rPr lang="en-GB" sz="1500" dirty="0"/>
              <a:t> 3가지로 </a:t>
            </a:r>
            <a:r>
              <a:rPr lang="en-GB" sz="1500" dirty="0" err="1"/>
              <a:t>나눠</a:t>
            </a:r>
            <a:r>
              <a:rPr lang="en-GB" sz="1500" dirty="0"/>
              <a:t> </a:t>
            </a:r>
            <a:r>
              <a:rPr lang="en-GB" sz="1500" dirty="0" err="1"/>
              <a:t>구분하도록</a:t>
            </a:r>
            <a:r>
              <a:rPr lang="en-GB" sz="1500" dirty="0"/>
              <a:t> </a:t>
            </a:r>
            <a:r>
              <a:rPr lang="en-GB" sz="1500" dirty="0" err="1"/>
              <a:t>학습</a:t>
            </a:r>
            <a:endParaRPr sz="1500" dirty="0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b="1" u="sng" dirty="0"/>
              <a:t>3 – Way </a:t>
            </a:r>
            <a:r>
              <a:rPr lang="en-GB" sz="1500" b="1" u="sng" dirty="0" err="1"/>
              <a:t>방식이</a:t>
            </a:r>
            <a:r>
              <a:rPr lang="en-GB" sz="1500" b="1" u="sng" dirty="0"/>
              <a:t> </a:t>
            </a:r>
            <a:r>
              <a:rPr lang="en-GB" sz="1500" b="1" u="sng" dirty="0" err="1"/>
              <a:t>가장</a:t>
            </a:r>
            <a:r>
              <a:rPr lang="en-GB" sz="1500" b="1" u="sng" dirty="0"/>
              <a:t> </a:t>
            </a:r>
            <a:r>
              <a:rPr lang="en-GB" sz="1500" b="1" u="sng" dirty="0" err="1"/>
              <a:t>성능이</a:t>
            </a:r>
            <a:r>
              <a:rPr lang="en-GB" sz="1500" b="1" u="sng" dirty="0"/>
              <a:t> </a:t>
            </a:r>
            <a:r>
              <a:rPr lang="en-GB" sz="1500" b="1" u="sng" dirty="0" err="1"/>
              <a:t>높음</a:t>
            </a:r>
            <a:r>
              <a:rPr lang="en-GB" sz="1500" b="1" u="sng" dirty="0"/>
              <a:t> : </a:t>
            </a:r>
            <a:r>
              <a:rPr lang="ko-KR" altLang="en-US" sz="1500" b="1" u="sng" dirty="0"/>
              <a:t>다양한 </a:t>
            </a:r>
            <a:r>
              <a:rPr lang="en-GB" sz="1500" b="1" u="sng" dirty="0" err="1"/>
              <a:t>anomal의</a:t>
            </a:r>
            <a:r>
              <a:rPr lang="en-GB" sz="1500" b="1" u="sng" dirty="0"/>
              <a:t> </a:t>
            </a:r>
            <a:r>
              <a:rPr lang="en-GB" sz="1500" b="1" u="sng" dirty="0" err="1"/>
              <a:t>모양</a:t>
            </a:r>
            <a:r>
              <a:rPr lang="en-GB" sz="1500" b="1" u="sng" dirty="0"/>
              <a:t>, </a:t>
            </a:r>
            <a:r>
              <a:rPr lang="en-GB" sz="1500" b="1" u="sng" dirty="0" err="1"/>
              <a:t>사이즈</a:t>
            </a:r>
            <a:r>
              <a:rPr lang="en-GB" sz="1500" b="1" u="sng" dirty="0"/>
              <a:t> </a:t>
            </a:r>
            <a:r>
              <a:rPr lang="en-GB" sz="1500" b="1" u="sng" dirty="0" err="1"/>
              <a:t>등의</a:t>
            </a:r>
            <a:r>
              <a:rPr lang="en-GB" sz="1500" b="1" u="sng" dirty="0"/>
              <a:t> </a:t>
            </a:r>
            <a:r>
              <a:rPr lang="en-GB" sz="1500" b="1" u="sng" dirty="0" err="1"/>
              <a:t>차이가</a:t>
            </a:r>
            <a:r>
              <a:rPr lang="en-GB" sz="1500" b="1" u="sng" dirty="0"/>
              <a:t> </a:t>
            </a:r>
            <a:r>
              <a:rPr lang="en-GB" sz="1500" b="1" u="sng" dirty="0" err="1"/>
              <a:t>있기</a:t>
            </a:r>
            <a:r>
              <a:rPr lang="ko-KR" altLang="en-US" sz="1500" b="1" u="sng" dirty="0"/>
              <a:t> 때문에</a:t>
            </a:r>
            <a:r>
              <a:rPr lang="en-GB" sz="1500" b="1" u="sng" dirty="0"/>
              <a:t> </a:t>
            </a:r>
            <a:r>
              <a:rPr lang="en-GB" sz="1500" b="1" u="sng" dirty="0" err="1"/>
              <a:t>이를</a:t>
            </a:r>
            <a:r>
              <a:rPr lang="en-GB" sz="1500" b="1" u="sng" dirty="0"/>
              <a:t> </a:t>
            </a:r>
            <a:r>
              <a:rPr lang="en-GB" sz="1500" b="1" u="sng" dirty="0" err="1"/>
              <a:t>학습할</a:t>
            </a:r>
            <a:r>
              <a:rPr lang="en-GB" sz="1500" b="1" u="sng" dirty="0"/>
              <a:t> </a:t>
            </a:r>
            <a:r>
              <a:rPr lang="en-GB" sz="1500" b="1" u="sng" dirty="0" err="1"/>
              <a:t>때</a:t>
            </a:r>
            <a:r>
              <a:rPr lang="en-GB" sz="1500" b="1" u="sng" dirty="0"/>
              <a:t> </a:t>
            </a:r>
            <a:r>
              <a:rPr lang="en-GB" sz="1500" b="1" u="sng" dirty="0" err="1"/>
              <a:t>더</a:t>
            </a:r>
            <a:r>
              <a:rPr lang="en-GB" sz="1500" b="1" u="sng" dirty="0"/>
              <a:t> </a:t>
            </a:r>
            <a:r>
              <a:rPr lang="en-GB" sz="1500" b="1" u="sng" dirty="0" err="1"/>
              <a:t>많은</a:t>
            </a:r>
            <a:r>
              <a:rPr lang="en-GB" sz="1500" b="1" u="sng" dirty="0"/>
              <a:t> </a:t>
            </a:r>
            <a:r>
              <a:rPr lang="en-GB" sz="1500" b="1" u="sng" dirty="0" err="1"/>
              <a:t>representation을</a:t>
            </a:r>
            <a:r>
              <a:rPr lang="en-GB" sz="1500" b="1" u="sng" dirty="0"/>
              <a:t> </a:t>
            </a:r>
            <a:r>
              <a:rPr lang="en-GB" sz="1500" b="1" u="sng" dirty="0" err="1"/>
              <a:t>학습할</a:t>
            </a:r>
            <a:r>
              <a:rPr lang="en-GB" sz="1500" b="1" u="sng" dirty="0"/>
              <a:t> </a:t>
            </a:r>
            <a:r>
              <a:rPr lang="en-GB" sz="1500" b="1" u="sng" dirty="0" err="1"/>
              <a:t>수</a:t>
            </a:r>
            <a:r>
              <a:rPr lang="en-GB" sz="1500" b="1" u="sng" dirty="0"/>
              <a:t> </a:t>
            </a:r>
            <a:r>
              <a:rPr lang="en-GB" sz="1500" b="1" u="sng" dirty="0" err="1"/>
              <a:t>있음</a:t>
            </a:r>
            <a:endParaRPr sz="1500" b="1" u="sng" dirty="0"/>
          </a:p>
        </p:txBody>
      </p:sp>
      <p:sp>
        <p:nvSpPr>
          <p:cNvPr id="267" name="Google Shape;267;p22"/>
          <p:cNvSpPr txBox="1"/>
          <p:nvPr/>
        </p:nvSpPr>
        <p:spPr>
          <a:xfrm>
            <a:off x="415239" y="914400"/>
            <a:ext cx="982980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Binary v.s. Finer-Grained Classification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2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6700" y="1447800"/>
            <a:ext cx="65786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7661817" y="4205732"/>
            <a:ext cx="1447800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Performing Model</a:t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7852317" y="2694548"/>
            <a:ext cx="1066800" cy="1483752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Ablation Study</a:t>
            </a:r>
            <a:endParaRPr/>
          </a:p>
        </p:txBody>
      </p:sp>
      <p:pic>
        <p:nvPicPr>
          <p:cNvPr id="278" name="Google Shape;278;p2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1066800" y="5655209"/>
            <a:ext cx="9677400" cy="39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b="1" u="sng"/>
              <a:t>Synthetic Anomal에 대해 CutPaste방식이 Cutout보다 높은 성능을 보여줌</a:t>
            </a:r>
            <a:endParaRPr sz="1500" b="1" u="sng"/>
          </a:p>
        </p:txBody>
      </p:sp>
      <p:sp>
        <p:nvSpPr>
          <p:cNvPr id="280" name="Google Shape;280;p23"/>
          <p:cNvSpPr txBox="1"/>
          <p:nvPr/>
        </p:nvSpPr>
        <p:spPr>
          <a:xfrm>
            <a:off x="415239" y="914400"/>
            <a:ext cx="982980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CutPaste on Synthetic Anomaly Detection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8636573" y="5174411"/>
            <a:ext cx="1447800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Performing Model</a:t>
            </a:r>
            <a:endParaRPr/>
          </a:p>
        </p:txBody>
      </p:sp>
      <p:pic>
        <p:nvPicPr>
          <p:cNvPr id="282" name="Google Shape;282;p23" descr="A picture containing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073" y="1560623"/>
            <a:ext cx="4943854" cy="384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>
            <a:off x="3624072" y="5107990"/>
            <a:ext cx="4943853" cy="298914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Ablation Study</a:t>
            </a:r>
            <a:endParaRPr/>
          </a:p>
        </p:txBody>
      </p:sp>
      <p:pic>
        <p:nvPicPr>
          <p:cNvPr id="291" name="Google Shape;291;p2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 txBox="1"/>
          <p:nvPr/>
        </p:nvSpPr>
        <p:spPr>
          <a:xfrm>
            <a:off x="415239" y="914400"/>
            <a:ext cx="982980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Application to Semantic Outlier Detection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4"/>
          <p:cNvSpPr txBox="1"/>
          <p:nvPr/>
        </p:nvSpPr>
        <p:spPr>
          <a:xfrm>
            <a:off x="567639" y="1447225"/>
            <a:ext cx="9677400" cy="108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Cutout : 60.2% (AUROC)</a:t>
            </a:r>
            <a:endParaRPr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CutPaste : 69.4% (AUROC)</a:t>
            </a:r>
            <a:endParaRPr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Rotation Prediction on CIFAR-10 : 91.3% (AUROC)</a:t>
            </a:r>
            <a:endParaRPr sz="1500" b="1" u="sng"/>
          </a:p>
        </p:txBody>
      </p:sp>
      <p:pic>
        <p:nvPicPr>
          <p:cNvPr id="294" name="Google Shape;294;p24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2797509"/>
            <a:ext cx="5782450" cy="325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/>
          <p:nvPr/>
        </p:nvSpPr>
        <p:spPr>
          <a:xfrm>
            <a:off x="3819147" y="3581400"/>
            <a:ext cx="524254" cy="2475714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7543800" y="3244895"/>
            <a:ext cx="4412742" cy="212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Rotation Prediction 방법은 MVTec에서 가장 낮은 성능</a:t>
            </a:r>
            <a:endParaRPr sz="1500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/>
              <a:t>반면, CIFAR-10에서는 압도적으로 좋은 성능</a:t>
            </a:r>
            <a:endParaRPr sz="1500"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GB" sz="1500" b="1" u="sng"/>
              <a:t>Defect Detection (MVTec)과 Semantic Anomaly Detection (CIFAR-10)의 접근 방식이 달라야 함</a:t>
            </a:r>
            <a:endParaRPr sz="1500" b="1" u="sng"/>
          </a:p>
        </p:txBody>
      </p:sp>
      <p:sp>
        <p:nvSpPr>
          <p:cNvPr id="297" name="Google Shape;297;p24"/>
          <p:cNvSpPr txBox="1"/>
          <p:nvPr/>
        </p:nvSpPr>
        <p:spPr>
          <a:xfrm>
            <a:off x="3501080" y="6268134"/>
            <a:ext cx="2176076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AUROC Result on MVTech Dataset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Conclusion</a:t>
            </a:r>
            <a:endParaRPr sz="1800"/>
          </a:p>
        </p:txBody>
      </p:sp>
      <p:pic>
        <p:nvPicPr>
          <p:cNvPr id="303" name="Google Shape;303;p2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pic>
        <p:nvPicPr>
          <p:cNvPr id="310" name="Google Shape;310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/>
          <p:nvPr/>
        </p:nvSpPr>
        <p:spPr>
          <a:xfrm>
            <a:off x="561340" y="995609"/>
            <a:ext cx="11395202" cy="134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8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간단하지만 효과적인 Augmentation을 이용하여 Defect Detection과 Localization을 위한 데이터 기반 접근법 제시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이미지 단위와 Patch 단위 Anomaly Detection에서 좋은 성능을 보여줌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추후 Semi-Supervised 와 Unsupervised Defect Detection의 주춧돌이 될 것으로 기대함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304800" y="990600"/>
            <a:ext cx="11651742" cy="253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GB" sz="1800"/>
              <a:t>Introduction</a:t>
            </a:r>
            <a:endParaRPr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GB" sz="1800"/>
              <a:t>A Framework for Anomaly Detection</a:t>
            </a:r>
            <a:endParaRPr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GB" sz="1800"/>
              <a:t>Related Work</a:t>
            </a:r>
            <a:endParaRPr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GB" sz="1800"/>
              <a:t>Experiments</a:t>
            </a:r>
            <a:endParaRPr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GB" sz="1800"/>
              <a:t>Ablation Study</a:t>
            </a:r>
            <a:endParaRPr/>
          </a:p>
          <a:p>
            <a:pPr marL="285750" lvl="6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GB" sz="1800"/>
              <a:t>Conclusion</a:t>
            </a:r>
            <a:endParaRPr/>
          </a:p>
        </p:txBody>
      </p:sp>
      <p:pic>
        <p:nvPicPr>
          <p:cNvPr id="68" name="Google Shape;68;p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Introduction</a:t>
            </a:r>
            <a:endParaRPr sz="1800"/>
          </a:p>
        </p:txBody>
      </p:sp>
      <p:pic>
        <p:nvPicPr>
          <p:cNvPr id="74" name="Google Shape;74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81" name="Google Shape;81;p5"/>
          <p:cNvSpPr txBox="1"/>
          <p:nvPr/>
        </p:nvSpPr>
        <p:spPr>
          <a:xfrm>
            <a:off x="1235843" y="3457903"/>
            <a:ext cx="9829800" cy="288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Anomaly Dataset의 특징으로 인해 기존 방식으로 Anomaly Detection을 처리하는 게 어려워짐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많은 양의 Anomalous Data 를 구하기 어려움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Defective Areas가 매우 작음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2. Self-Supervised Learning(SSL)과 CutPaste Augmentation 방법 제안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Self-Supervised Learning(SSL)과 Gaussian Density Estimation(GDE) 방법으로 정상 데이터 학습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 descr="Graphical user interface, diagram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245" y="914400"/>
            <a:ext cx="5195509" cy="2286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415239" y="281178"/>
            <a:ext cx="28613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0" name="Google Shape;90;p6"/>
          <p:cNvSpPr txBox="1"/>
          <p:nvPr/>
        </p:nvSpPr>
        <p:spPr>
          <a:xfrm>
            <a:off x="415239" y="914400"/>
            <a:ext cx="9829800" cy="265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선행</a:t>
            </a: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 : Geometric Transformation(</a:t>
            </a: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기하학적</a:t>
            </a: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정상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하나에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여러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Transformation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적용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Transformation마다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Pseudo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Label을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정하여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Classification을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SSL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정상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가능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문제점</a:t>
            </a: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 : Transformation </a:t>
            </a: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에</a:t>
            </a: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변화가</a:t>
            </a: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크지</a:t>
            </a: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1" dirty="0" err="1">
                <a:latin typeface="Calibri"/>
                <a:ea typeface="Calibri"/>
                <a:cs typeface="Calibri"/>
                <a:sym typeface="Calibri"/>
              </a:rPr>
              <a:t>않음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Unaligned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Data는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적합하지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않음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Fine-grained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Image에도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적합하지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latin typeface="Calibri"/>
                <a:ea typeface="Calibri"/>
                <a:cs typeface="Calibri"/>
                <a:sym typeface="Calibri"/>
              </a:rPr>
              <a:t>않음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 descr="Draw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600" y="4800600"/>
            <a:ext cx="4114800" cy="156180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 txBox="1"/>
          <p:nvPr/>
        </p:nvSpPr>
        <p:spPr>
          <a:xfrm>
            <a:off x="5261231" y="6452704"/>
            <a:ext cx="1669538" cy="16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>
                <a:solidFill>
                  <a:srgbClr val="1A523E"/>
                </a:solidFill>
                <a:latin typeface="Malgun Gothic"/>
                <a:ea typeface="Malgun Gothic"/>
                <a:cs typeface="Malgun Gothic"/>
                <a:sym typeface="Malgun Gothic"/>
              </a:rPr>
              <a:t>Geometric Transformation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1143000" y="4419600"/>
            <a:ext cx="11506200" cy="2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 Framework for Anomaly Detection</a:t>
            </a:r>
            <a:endParaRPr sz="1800"/>
          </a:p>
        </p:txBody>
      </p:sp>
      <p:pic>
        <p:nvPicPr>
          <p:cNvPr id="99" name="Google Shape;99;p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Framework for Anomaly Detection</a:t>
            </a:r>
            <a:endParaRPr/>
          </a:p>
        </p:txBody>
      </p:sp>
      <p:sp>
        <p:nvSpPr>
          <p:cNvPr id="106" name="Google Shape;106;p8"/>
          <p:cNvSpPr txBox="1"/>
          <p:nvPr/>
        </p:nvSpPr>
        <p:spPr>
          <a:xfrm>
            <a:off x="415239" y="914400"/>
            <a:ext cx="9829800" cy="4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CutPaste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/>
          <p:nvPr/>
        </p:nvSpPr>
        <p:spPr>
          <a:xfrm>
            <a:off x="1142998" y="4893952"/>
            <a:ext cx="9906000" cy="102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8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>
                <a:latin typeface="Calibri"/>
                <a:ea typeface="Calibri"/>
                <a:cs typeface="Calibri"/>
                <a:sym typeface="Calibri"/>
              </a:rPr>
              <a:t>방법론</a:t>
            </a:r>
            <a:endParaRPr sz="1400" b="1" u="sng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 u="sng">
                <a:latin typeface="Calibri"/>
                <a:ea typeface="Calibri"/>
                <a:cs typeface="Calibri"/>
                <a:sym typeface="Calibri"/>
              </a:rPr>
              <a:t>(e) CutPaste : 직사각형 Cut &amp; Paste</a:t>
            </a:r>
            <a:endParaRPr/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 u="sng">
                <a:latin typeface="Calibri"/>
                <a:ea typeface="Calibri"/>
                <a:cs typeface="Calibri"/>
                <a:sym typeface="Calibri"/>
              </a:rPr>
              <a:t>(f) CutPaste (Scar) : 얇은 Scar Patch Cut &amp; Paste</a:t>
            </a:r>
            <a:endParaRPr/>
          </a:p>
        </p:txBody>
      </p:sp>
      <p:pic>
        <p:nvPicPr>
          <p:cNvPr id="109" name="Google Shape;109;p8" descr="A picture containing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598" y="1414027"/>
            <a:ext cx="6400800" cy="33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"/>
          <p:cNvSpPr/>
          <p:nvPr/>
        </p:nvSpPr>
        <p:spPr>
          <a:xfrm>
            <a:off x="6781800" y="1370487"/>
            <a:ext cx="2438400" cy="3392302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sldNum" idx="12"/>
          </p:nvPr>
        </p:nvSpPr>
        <p:spPr>
          <a:xfrm>
            <a:off x="11700002" y="6504475"/>
            <a:ext cx="25654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415238" y="281178"/>
            <a:ext cx="834776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Framework for Anomaly Detection</a:t>
            </a:r>
            <a:endParaRPr/>
          </a:p>
        </p:txBody>
      </p:sp>
      <p:sp>
        <p:nvSpPr>
          <p:cNvPr id="117" name="Google Shape;117;p9"/>
          <p:cNvSpPr txBox="1"/>
          <p:nvPr/>
        </p:nvSpPr>
        <p:spPr>
          <a:xfrm>
            <a:off x="415239" y="914400"/>
            <a:ext cx="9829800" cy="4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CutPaste는 이전 제시된 선행 연구의 한계점을 개선하고자 함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748" y="6172200"/>
            <a:ext cx="1053075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 txBox="1"/>
          <p:nvPr/>
        </p:nvSpPr>
        <p:spPr>
          <a:xfrm>
            <a:off x="1142998" y="3962400"/>
            <a:ext cx="9906000" cy="13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8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 dirty="0" err="1">
                <a:latin typeface="Calibri"/>
                <a:ea typeface="Calibri"/>
                <a:cs typeface="Calibri"/>
                <a:sym typeface="Calibri"/>
              </a:rPr>
              <a:t>구조</a:t>
            </a:r>
            <a:endParaRPr sz="1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1단계(a) – Multiclass Classification(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사전학습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) :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원본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정상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(0),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CutPaste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(1),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CutPaste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-Scar(2)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Classification을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수행하여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lang="en-GB" sz="1400" dirty="0">
                <a:latin typeface="Calibri"/>
                <a:ea typeface="Calibri"/>
                <a:cs typeface="Calibri"/>
                <a:sym typeface="Calibri"/>
              </a:rPr>
              <a:t> =&gt; </a:t>
            </a:r>
            <a:r>
              <a:rPr lang="en-GB" sz="1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CutPaste</a:t>
            </a:r>
            <a:r>
              <a:rPr lang="en-GB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3-way</a:t>
            </a:r>
            <a:endParaRPr dirty="0"/>
          </a:p>
          <a:p>
            <a:pPr marL="285750" lvl="8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2단계(b) : </a:t>
            </a:r>
            <a:r>
              <a:rPr lang="en-GB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GDE로</a:t>
            </a: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정상</a:t>
            </a: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분포</a:t>
            </a: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9" descr="Graphical user interface, diagram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7400" y="1584443"/>
            <a:ext cx="5195509" cy="228626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9"/>
          <p:cNvSpPr txBox="1"/>
          <p:nvPr/>
        </p:nvSpPr>
        <p:spPr>
          <a:xfrm>
            <a:off x="4845776" y="5537856"/>
            <a:ext cx="54676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GDE (Gaussian Density Estimation) 란?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정상에 대한 데이터의 분포를 먼저 추정한 후, 이 분포에 대해 새로운 이미지가 들어오는데, 해당 데이터가 생성될 확률이 높으면 정상으로 판별하고, 낮으면 비정상으로 판별</a:t>
            </a:r>
            <a:endParaRPr sz="1200"/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5976" y="5399409"/>
            <a:ext cx="2209800" cy="13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9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37084" y="2441750"/>
            <a:ext cx="3702776" cy="5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 txBox="1"/>
          <p:nvPr/>
        </p:nvSpPr>
        <p:spPr>
          <a:xfrm>
            <a:off x="8486199" y="3127272"/>
            <a:ext cx="2204545" cy="33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dirty="0" err="1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μ</a:t>
            </a:r>
            <a:r>
              <a:rPr lang="en-GB" sz="1000" b="1" i="0" dirty="0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n-GB" sz="1000" b="1" i="0" dirty="0" err="1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평균벡터</a:t>
            </a:r>
            <a:endParaRPr sz="1000" b="1" i="0" dirty="0">
              <a:solidFill>
                <a:srgbClr val="19523D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2700" lvl="0" indent="0" algn="l" rtl="0">
              <a:spcBef>
                <a:spcPts val="95"/>
              </a:spcBef>
              <a:spcAft>
                <a:spcPts val="0"/>
              </a:spcAft>
              <a:buNone/>
            </a:pPr>
            <a:r>
              <a:rPr lang="en-GB" sz="800" b="1" i="0" dirty="0">
                <a:solidFill>
                  <a:srgbClr val="19523D"/>
                </a:solidFill>
                <a:latin typeface="Tahoma"/>
                <a:ea typeface="Tahoma"/>
                <a:cs typeface="Tahoma"/>
                <a:sym typeface="Tahoma"/>
              </a:rPr>
              <a:t>∑</a:t>
            </a:r>
            <a:r>
              <a:rPr lang="en-GB" sz="1000" b="1" i="0" dirty="0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n-GB" sz="1000" b="1" i="0" dirty="0" err="1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공분산</a:t>
            </a:r>
            <a:r>
              <a:rPr lang="en-GB" sz="1000" b="1" i="0" dirty="0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GB" sz="1000" b="1" i="0" dirty="0" err="1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행렬</a:t>
            </a:r>
            <a:r>
              <a:rPr lang="en-GB" sz="1000" b="1" i="0" dirty="0">
                <a:solidFill>
                  <a:srgbClr val="19523D"/>
                </a:solidFill>
                <a:latin typeface="Nanum Gothic"/>
                <a:ea typeface="Nanum Gothic"/>
                <a:cs typeface="Nanum Gothic"/>
                <a:sym typeface="Nanum Gothic"/>
              </a:rPr>
              <a:t>(covariance matrix)</a:t>
            </a:r>
            <a:endParaRPr sz="1000" b="1" i="0" dirty="0">
              <a:solidFill>
                <a:srgbClr val="19523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8652641" y="2175648"/>
            <a:ext cx="1871663" cy="19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Anomaly Score 계산 방법</a:t>
            </a:r>
            <a:endParaRPr sz="1200" b="1" i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942</Words>
  <Application>Microsoft Macintosh PowerPoint</Application>
  <PresentationFormat>Widescreen</PresentationFormat>
  <Paragraphs>156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Tahoma</vt:lpstr>
      <vt:lpstr>Arial</vt:lpstr>
      <vt:lpstr>Nanum Gothic</vt:lpstr>
      <vt:lpstr>Malgun Gothic</vt:lpstr>
      <vt:lpstr>Calibri</vt:lpstr>
      <vt:lpstr>Office Theme</vt:lpstr>
      <vt:lpstr>Self-Supervised Learning for Anomaly Detection and Localization</vt:lpstr>
      <vt:lpstr>Contents</vt:lpstr>
      <vt:lpstr>Contents</vt:lpstr>
      <vt:lpstr>Introduction</vt:lpstr>
      <vt:lpstr>Introduction</vt:lpstr>
      <vt:lpstr>Introduction</vt:lpstr>
      <vt:lpstr>A Framework for Anomaly Detection</vt:lpstr>
      <vt:lpstr>A Framework for Anomaly Detection</vt:lpstr>
      <vt:lpstr>A Framework for Anomaly Detection</vt:lpstr>
      <vt:lpstr>A Framework for Anomaly Detection</vt:lpstr>
      <vt:lpstr>A Framework for Anomaly Detection</vt:lpstr>
      <vt:lpstr>Related Work</vt:lpstr>
      <vt:lpstr>Related Work</vt:lpstr>
      <vt:lpstr>Experiments</vt:lpstr>
      <vt:lpstr>Experiments</vt:lpstr>
      <vt:lpstr>Experiments</vt:lpstr>
      <vt:lpstr>Experiments</vt:lpstr>
      <vt:lpstr>Experiments</vt:lpstr>
      <vt:lpstr>Experiments</vt:lpstr>
      <vt:lpstr>Ablation Study</vt:lpstr>
      <vt:lpstr>Experiments</vt:lpstr>
      <vt:lpstr>Ablation Study</vt:lpstr>
      <vt:lpstr>Ablation Study</vt:lpstr>
      <vt:lpstr>Ablation Study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 for Anomaly Detection and Localization</dc:title>
  <dc:creator>Windows 사용자</dc:creator>
  <cp:lastModifiedBy>지원 김</cp:lastModifiedBy>
  <cp:revision>9</cp:revision>
  <dcterms:created xsi:type="dcterms:W3CDTF">2023-01-02T13:26:21Z</dcterms:created>
  <dcterms:modified xsi:type="dcterms:W3CDTF">2023-01-30T06:37:37Z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2023-01-02T00:00:00Z</vt:filetime>
  </property>
</Properties>
</file>